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6" r:id="rId5"/>
  </p:sldMasterIdLst>
  <p:notesMasterIdLst>
    <p:notesMasterId r:id="rId39"/>
  </p:notesMasterIdLst>
  <p:sldIdLst>
    <p:sldId id="257" r:id="rId6"/>
    <p:sldId id="289" r:id="rId7"/>
    <p:sldId id="274" r:id="rId8"/>
    <p:sldId id="275" r:id="rId9"/>
    <p:sldId id="276" r:id="rId10"/>
    <p:sldId id="277" r:id="rId11"/>
    <p:sldId id="1964" r:id="rId12"/>
    <p:sldId id="2076137003" r:id="rId13"/>
    <p:sldId id="2076137025" r:id="rId14"/>
    <p:sldId id="2076137028" r:id="rId15"/>
    <p:sldId id="2076137029" r:id="rId16"/>
    <p:sldId id="2076137030" r:id="rId17"/>
    <p:sldId id="2076137031" r:id="rId18"/>
    <p:sldId id="2076137032" r:id="rId19"/>
    <p:sldId id="2076137042" r:id="rId20"/>
    <p:sldId id="2076137034" r:id="rId21"/>
    <p:sldId id="2076137035" r:id="rId22"/>
    <p:sldId id="2076137033" r:id="rId23"/>
    <p:sldId id="2076137038" r:id="rId24"/>
    <p:sldId id="2076137039" r:id="rId25"/>
    <p:sldId id="2076137036" r:id="rId26"/>
    <p:sldId id="2076137040" r:id="rId27"/>
    <p:sldId id="2076137041" r:id="rId28"/>
    <p:sldId id="2076137037" r:id="rId29"/>
    <p:sldId id="1956" r:id="rId30"/>
    <p:sldId id="1958" r:id="rId31"/>
    <p:sldId id="2076137027" r:id="rId32"/>
    <p:sldId id="2076137043" r:id="rId33"/>
    <p:sldId id="264" r:id="rId34"/>
    <p:sldId id="265" r:id="rId35"/>
    <p:sldId id="266" r:id="rId36"/>
    <p:sldId id="267" r:id="rId37"/>
    <p:sldId id="268" r:id="rId38"/>
  </p:sldIdLst>
  <p:sldSz cx="12192000" cy="6858000"/>
  <p:notesSz cx="6858000" cy="9144000"/>
  <p:embeddedFontLs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Consolas" panose="020B0609020204030204" pitchFamily="49" charset="0"/>
      <p:regular r:id="rId46"/>
      <p:bold r:id="rId47"/>
      <p:italic r:id="rId48"/>
      <p:boldItalic r:id="rId49"/>
    </p:embeddedFon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  <p:embeddedFont>
      <p:font typeface="Segoe UI Semilight" panose="020B0402040204020203" pitchFamily="34" charset="0"/>
      <p:regular r:id="rId58"/>
      <p:italic r:id="rId5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font" Target="fonts/font19.fntdata"/><Relationship Id="rId5" Type="http://schemas.openxmlformats.org/officeDocument/2006/relationships/slideMaster" Target="slideMasters/slideMaster5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font" Target="fonts/font17.fntdata"/><Relationship Id="rId64" Type="http://schemas.microsoft.com/office/2018/10/relationships/authors" Target="authors.xml"/><Relationship Id="rId8" Type="http://schemas.openxmlformats.org/officeDocument/2006/relationships/slide" Target="slides/slide3.xml"/><Relationship Id="rId51" Type="http://schemas.openxmlformats.org/officeDocument/2006/relationships/font" Target="fonts/font12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font" Target="fonts/font7.fntdata"/><Relationship Id="rId59" Type="http://schemas.openxmlformats.org/officeDocument/2006/relationships/font" Target="fonts/font20.fntdata"/><Relationship Id="rId20" Type="http://schemas.openxmlformats.org/officeDocument/2006/relationships/slide" Target="slides/slide15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font" Target="fonts/font10.fntdata"/><Relationship Id="rId57" Type="http://schemas.openxmlformats.org/officeDocument/2006/relationships/font" Target="fonts/font18.fntdata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0A96F9-D806-469B-B2FA-33D6E9DDCB1C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8DECB-A618-4515-927E-22E61C9738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18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8DECB-A618-4515-927E-22E61C97385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948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94CD5-0ABA-474F-87AD-1C7F4F1D3CC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70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294CD5-0ABA-474F-87AD-1C7F4F1D3CC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059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0777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05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695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54588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84365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911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9410113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3785280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02221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2851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44379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369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397052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0311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364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4386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1482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7/21/2021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35466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emf"/><Relationship Id="rId10" Type="http://schemas.openxmlformats.org/officeDocument/2006/relationships/image" Target="../media/image17.png"/><Relationship Id="rId4" Type="http://schemas.openxmlformats.org/officeDocument/2006/relationships/image" Target="../media/image11.svg"/><Relationship Id="rId9" Type="http://schemas.openxmlformats.org/officeDocument/2006/relationships/image" Target="../media/image1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2.sv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12" Type="http://schemas.openxmlformats.org/officeDocument/2006/relationships/image" Target="../media/image51.png"/><Relationship Id="rId17" Type="http://schemas.openxmlformats.org/officeDocument/2006/relationships/image" Target="../media/image6.svg"/><Relationship Id="rId2" Type="http://schemas.openxmlformats.org/officeDocument/2006/relationships/image" Target="../media/image43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7.png"/><Relationship Id="rId11" Type="http://schemas.openxmlformats.org/officeDocument/2006/relationships/image" Target="../media/image50.svg"/><Relationship Id="rId5" Type="http://schemas.openxmlformats.org/officeDocument/2006/relationships/image" Target="../media/image46.svg"/><Relationship Id="rId15" Type="http://schemas.openxmlformats.org/officeDocument/2006/relationships/image" Target="../media/image54.sv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34.svg"/><Relationship Id="rId1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17" Type="http://schemas.openxmlformats.org/officeDocument/2006/relationships/image" Target="../media/image20.svg"/><Relationship Id="rId2" Type="http://schemas.openxmlformats.org/officeDocument/2006/relationships/image" Target="../media/image55.png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5" Type="http://schemas.openxmlformats.org/officeDocument/2006/relationships/image" Target="../media/image6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Relationship Id="rId1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4.sv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12" Type="http://schemas.openxmlformats.org/officeDocument/2006/relationships/image" Target="../media/image3.png"/><Relationship Id="rId17" Type="http://schemas.openxmlformats.org/officeDocument/2006/relationships/image" Target="../media/image82.svg"/><Relationship Id="rId2" Type="http://schemas.openxmlformats.org/officeDocument/2006/relationships/image" Target="../media/image69.png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5" Type="http://schemas.openxmlformats.org/officeDocument/2006/relationships/image" Target="../media/image80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svg"/><Relationship Id="rId1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94.svg"/><Relationship Id="rId3" Type="http://schemas.openxmlformats.org/officeDocument/2006/relationships/image" Target="../media/image84.svg"/><Relationship Id="rId7" Type="http://schemas.openxmlformats.org/officeDocument/2006/relationships/image" Target="../media/image88.svg"/><Relationship Id="rId12" Type="http://schemas.openxmlformats.org/officeDocument/2006/relationships/image" Target="../media/image93.png"/><Relationship Id="rId17" Type="http://schemas.openxmlformats.org/officeDocument/2006/relationships/image" Target="../media/image98.svg"/><Relationship Id="rId2" Type="http://schemas.openxmlformats.org/officeDocument/2006/relationships/image" Target="../media/image83.pn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7.png"/><Relationship Id="rId11" Type="http://schemas.openxmlformats.org/officeDocument/2006/relationships/image" Target="../media/image92.svg"/><Relationship Id="rId5" Type="http://schemas.openxmlformats.org/officeDocument/2006/relationships/image" Target="../media/image86.svg"/><Relationship Id="rId15" Type="http://schemas.openxmlformats.org/officeDocument/2006/relationships/image" Target="../media/image96.sv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svg"/><Relationship Id="rId14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100.svg"/><Relationship Id="rId7" Type="http://schemas.openxmlformats.org/officeDocument/2006/relationships/image" Target="../media/image8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png"/><Relationship Id="rId5" Type="http://schemas.openxmlformats.org/officeDocument/2006/relationships/image" Target="../media/image102.svg"/><Relationship Id="rId4" Type="http://schemas.openxmlformats.org/officeDocument/2006/relationships/image" Target="../media/image101.png"/><Relationship Id="rId9" Type="http://schemas.openxmlformats.org/officeDocument/2006/relationships/image" Target="../media/image104.sv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Evolving your app from </a:t>
            </a:r>
            <a:r>
              <a:rPr lang="en-US" err="1"/>
              <a:t>Xamarin.Forms</a:t>
            </a:r>
            <a:r>
              <a:rPr lang="en-US"/>
              <a:t> to </a:t>
            </a:r>
            <a:br>
              <a:rPr lang="en-US"/>
            </a:br>
            <a:r>
              <a:rPr lang="en-US"/>
              <a:t>.NET MAUI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Maddy Leger</a:t>
            </a:r>
          </a:p>
          <a:p>
            <a:r>
              <a:rPr lang="en-US"/>
              <a:t>Xamarin/.NET MAUI Program Manager</a:t>
            </a:r>
          </a:p>
          <a:p>
            <a:r>
              <a:rPr lang="en-US"/>
              <a:t>@maddyleger1 | </a:t>
            </a:r>
            <a:r>
              <a:rPr lang="en-US" err="1"/>
              <a:t>maddy@microsoft.com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A4763-F337-6D40-93ED-91C1C699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1229" y="3582662"/>
            <a:ext cx="2264228" cy="274942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1F6079C-C6E1-CD48-8197-DA8254105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294" y="654627"/>
            <a:ext cx="1402618" cy="138199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597EB06-BD7B-9743-9900-57710956B8E1}"/>
              </a:ext>
            </a:extLst>
          </p:cNvPr>
          <p:cNvSpPr/>
          <p:nvPr/>
        </p:nvSpPr>
        <p:spPr>
          <a:xfrm>
            <a:off x="3751118" y="1056986"/>
            <a:ext cx="1745673" cy="5772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22CD1-080E-3040-AE19-25EF05DD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84" y="773256"/>
            <a:ext cx="1286216" cy="11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69A2B-558D-4BD8-92B7-6C346BCEE6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So… then what?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0AB8D0-4370-4E71-9A2D-314A0B4A91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Upgrade assistant!!!!</a:t>
            </a:r>
          </a:p>
        </p:txBody>
      </p:sp>
      <p:pic>
        <p:nvPicPr>
          <p:cNvPr id="4098" name="Picture 2" descr="See the source image">
            <a:extLst>
              <a:ext uri="{FF2B5EF4-FFF2-40B4-BE49-F238E27FC236}">
                <a16:creationId xmlns:a16="http://schemas.microsoft.com/office/drawing/2014/main" id="{D4EC2A6E-64E9-4A4D-B504-C88AB95E8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6" b="91561" l="9916" r="89873">
                        <a14:foregroundMark x1="37131" y1="27637" x2="31435" y2="32278"/>
                        <a14:foregroundMark x1="30802" y1="29747" x2="36709" y2="27215"/>
                        <a14:foregroundMark x1="56484" y1="12327" x2="60759" y2="12869"/>
                        <a14:foregroundMark x1="45781" y1="10970" x2="50523" y2="11571"/>
                        <a14:foregroundMark x1="60759" y1="12869" x2="61181" y2="27215"/>
                        <a14:foregroundMark x1="61181" y1="27215" x2="56962" y2="37342"/>
                        <a14:foregroundMark x1="56962" y1="37342" x2="58017" y2="31224"/>
                        <a14:foregroundMark x1="54852" y1="35865" x2="56962" y2="35865"/>
                        <a14:foregroundMark x1="52321" y1="91561" x2="65190" y2="86076"/>
                        <a14:foregroundMark x1="67520" y1="54706" x2="67932" y2="49156"/>
                        <a14:foregroundMark x1="65190" y1="86076" x2="67464" y2="55462"/>
                        <a14:foregroundMark x1="67932" y1="49156" x2="67932" y2="49156"/>
                        <a14:foregroundMark x1="58650" y1="31857" x2="53376" y2="36709"/>
                        <a14:backgroundMark x1="31435" y1="25105" x2="33122" y2="24473"/>
                        <a14:backgroundMark x1="53797" y1="12658" x2="53797" y2="12658"/>
                        <a14:backgroundMark x1="56540" y1="12869" x2="51055" y2="12447"/>
                        <a14:backgroundMark x1="56751" y1="12869" x2="56329" y2="12658"/>
                        <a14:backgroundMark x1="50000" y1="13291" x2="50422" y2="12025"/>
                        <a14:backgroundMark x1="69831" y1="64768" x2="68143" y2="5654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1120" y="2742360"/>
            <a:ext cx="3631715" cy="36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73316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50B8379-5606-47B9-A5D2-1D8DC2907551}"/>
              </a:ext>
            </a:extLst>
          </p:cNvPr>
          <p:cNvSpPr txBox="1"/>
          <p:nvPr/>
        </p:nvSpPr>
        <p:spPr>
          <a:xfrm>
            <a:off x="838200" y="6302928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https://github.com/dotnet/upgrade-assistant</a:t>
            </a:r>
          </a:p>
        </p:txBody>
      </p:sp>
      <p:pic>
        <p:nvPicPr>
          <p:cNvPr id="10" name="upgrade-assistant">
            <a:hlinkClick r:id="" action="ppaction://media"/>
            <a:extLst>
              <a:ext uri="{FF2B5EF4-FFF2-40B4-BE49-F238E27FC236}">
                <a16:creationId xmlns:a16="http://schemas.microsoft.com/office/drawing/2014/main" id="{F32977BB-8179-4125-9B13-CF4487C0C8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" y="395013"/>
            <a:ext cx="10519873" cy="574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44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8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374B45-FA59-43CD-BF55-38B20AE6C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it do?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3684D6E-9D8A-45CC-B0A5-CAF3248082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</a:rPr>
              <a:t>Backup project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</a:rPr>
              <a:t>Convert project file to SDK style (try-convert)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</a:rPr>
              <a:t>Update TFM (try-convert)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</a:rPr>
              <a:t>Update NuGet packages/move to </a:t>
            </a:r>
            <a:r>
              <a:rPr lang="en-US" sz="2400" err="1">
                <a:effectLst/>
              </a:rPr>
              <a:t>nuget.config</a:t>
            </a:r>
            <a:endParaRPr lang="en-US" sz="2400">
              <a:effectLst/>
            </a:endParaRP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</a:rPr>
              <a:t>Add template files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</a:rPr>
              <a:t>Migrate app config files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</a:rPr>
              <a:t>Update C# source</a:t>
            </a:r>
          </a:p>
          <a:p>
            <a:pPr marL="342900" marR="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400">
                <a:effectLst/>
              </a:rPr>
              <a:t>Move to next project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55CD63-02CF-487A-8ACC-A45DF7C8429E}"/>
              </a:ext>
            </a:extLst>
          </p:cNvPr>
          <p:cNvSpPr/>
          <p:nvPr/>
        </p:nvSpPr>
        <p:spPr>
          <a:xfrm>
            <a:off x="5411097" y="4077146"/>
            <a:ext cx="2840018" cy="2415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Xamarin.Forms project (.NET Standard)</a:t>
            </a:r>
            <a:b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Xamarin.Android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 (</a:t>
            </a:r>
            <a:r>
              <a:rPr lang="en-US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Mono.Android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b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Xamarin.iOS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project (</a:t>
            </a:r>
            <a:r>
              <a:rPr lang="en-US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Mono.iOS</a:t>
            </a:r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BE1282C-A096-4D8D-9BF5-18AEE29B6361}"/>
              </a:ext>
            </a:extLst>
          </p:cNvPr>
          <p:cNvSpPr/>
          <p:nvPr/>
        </p:nvSpPr>
        <p:spPr>
          <a:xfrm>
            <a:off x="8935571" y="4077147"/>
            <a:ext cx="2840018" cy="2415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 project (.NET 6 with multitargeting)</a:t>
            </a:r>
          </a:p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Android project (net6.0-android)</a:t>
            </a:r>
          </a:p>
          <a:p>
            <a:pPr algn="ctr"/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iOS project</a:t>
            </a:r>
          </a:p>
          <a:p>
            <a:pPr algn="ctr"/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(net6.0-ios)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278560-A3CF-43F6-8011-E1D68FEB8106}"/>
              </a:ext>
            </a:extLst>
          </p:cNvPr>
          <p:cNvSpPr txBox="1"/>
          <p:nvPr/>
        </p:nvSpPr>
        <p:spPr>
          <a:xfrm>
            <a:off x="6229819" y="3615482"/>
            <a:ext cx="12025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Before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94C981-6718-4D8E-BC08-6E34345C317D}"/>
              </a:ext>
            </a:extLst>
          </p:cNvPr>
          <p:cNvSpPr txBox="1"/>
          <p:nvPr/>
        </p:nvSpPr>
        <p:spPr>
          <a:xfrm>
            <a:off x="9877855" y="3610557"/>
            <a:ext cx="968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40974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1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224BA6-90DA-4104-97E4-85FFCF44E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try-convert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5ECC9C0-4D0D-42D5-BF59-856EF73660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Updates target framework monikers (TFMs) and converts project files</a:t>
            </a:r>
          </a:p>
          <a:p>
            <a:r>
              <a:rPr lang="en-US"/>
              <a:t>Runs as part of</a:t>
            </a:r>
            <a:br>
              <a:rPr lang="en-US"/>
            </a:br>
            <a:r>
              <a:rPr lang="en-US"/>
              <a:t>Upgrade Assistant</a:t>
            </a:r>
          </a:p>
          <a:p>
            <a:endParaRPr lang="en-US"/>
          </a:p>
          <a:p>
            <a:r>
              <a:rPr lang="en-US"/>
              <a:t>Multitargeting for</a:t>
            </a:r>
            <a:br>
              <a:rPr lang="en-US"/>
            </a:br>
            <a:r>
              <a:rPr lang="en-US"/>
              <a:t>.NET MAUI </a:t>
            </a:r>
            <a:r>
              <a:rPr lang="en-US" err="1"/>
              <a:t>proj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928D6D-5435-4A06-BFDC-6D33F479040E}"/>
              </a:ext>
            </a:extLst>
          </p:cNvPr>
          <p:cNvSpPr txBox="1"/>
          <p:nvPr/>
        </p:nvSpPr>
        <p:spPr>
          <a:xfrm>
            <a:off x="838200" y="6324443"/>
            <a:ext cx="60942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https://github.com/dotnet/try-convert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B915A7-CB3C-4C4E-A1AA-8B29630348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7223" y="2622014"/>
            <a:ext cx="9132496" cy="4436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2942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ABA12F-FD0C-4B83-88DC-98946E4A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Files: Before and After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5B2D60-AF34-4A1D-9F1E-C574860149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84205" y="2357037"/>
            <a:ext cx="4965700" cy="2634064"/>
          </a:xfrm>
          <a:ln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</a:t>
            </a:r>
            <a:r>
              <a:rPr lang="en-US" sz="1800">
                <a:solidFill>
                  <a:srgbClr val="2286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Project</a:t>
            </a: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</a:t>
            </a:r>
            <a:r>
              <a:rPr lang="en-US" sz="1800" err="1">
                <a:solidFill>
                  <a:srgbClr val="6F42C1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Sdk</a:t>
            </a: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=</a:t>
            </a:r>
            <a:r>
              <a:rPr lang="en-US" sz="1800">
                <a:solidFill>
                  <a:srgbClr val="032F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800" err="1">
                <a:solidFill>
                  <a:srgbClr val="032F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Microsoft.NET.Sdk</a:t>
            </a:r>
            <a:r>
              <a:rPr lang="en-US" sz="1800">
                <a:solidFill>
                  <a:srgbClr val="032F62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"</a:t>
            </a: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sz="3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3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&lt;</a:t>
            </a:r>
            <a:r>
              <a:rPr lang="en-US" sz="1800" err="1">
                <a:solidFill>
                  <a:srgbClr val="2286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PropertyGroup</a:t>
            </a: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sz="3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  &lt;</a:t>
            </a:r>
            <a:r>
              <a:rPr lang="en-US" sz="1800" err="1">
                <a:solidFill>
                  <a:srgbClr val="2286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TargetFramework</a:t>
            </a: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&gt;net6.0-android</a:t>
            </a:r>
            <a:b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</a:b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	&lt;/</a:t>
            </a:r>
            <a:r>
              <a:rPr lang="en-US" sz="1800" err="1">
                <a:solidFill>
                  <a:srgbClr val="2286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TargetFramework</a:t>
            </a: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sz="3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&lt;/</a:t>
            </a:r>
            <a:r>
              <a:rPr lang="en-US" sz="1800" err="1">
                <a:solidFill>
                  <a:srgbClr val="2286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PropertyGroup</a:t>
            </a: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sz="3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3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  ...</a:t>
            </a:r>
            <a:endParaRPr lang="en-US" sz="3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 </a:t>
            </a:r>
            <a:endParaRPr lang="en-US" sz="3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0" marR="0" indent="0">
              <a:spcBef>
                <a:spcPts val="0"/>
              </a:spcBef>
              <a:spcAft>
                <a:spcPts val="0"/>
              </a:spcAft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&lt;/</a:t>
            </a:r>
            <a:r>
              <a:rPr lang="en-US" sz="1800">
                <a:solidFill>
                  <a:srgbClr val="22863A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Project</a:t>
            </a:r>
            <a:r>
              <a:rPr lang="en-US" sz="1800">
                <a:solidFill>
                  <a:srgbClr val="24292E"/>
                </a:solidFill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Courier New" panose="02070309020205020404" pitchFamily="49" charset="0"/>
              </a:rPr>
              <a:t>&gt;</a:t>
            </a:r>
            <a:endParaRPr lang="en-US" sz="3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D49D3A-58A2-4D09-A9CA-BEBD3D945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153" y="1577181"/>
            <a:ext cx="2128054" cy="4848225"/>
          </a:xfrm>
          <a:prstGeom prst="rect">
            <a:avLst/>
          </a:prstGeom>
        </p:spPr>
      </p:pic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13071734-36D3-4CC4-8C3F-A4022A6C6C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6207" y="1825625"/>
            <a:ext cx="4552794" cy="4351338"/>
          </a:xfrm>
        </p:spPr>
        <p:txBody>
          <a:bodyPr/>
          <a:lstStyle/>
          <a:p>
            <a:r>
              <a:rPr lang="en-US"/>
              <a:t>Reference</a:t>
            </a:r>
          </a:p>
          <a:p>
            <a:r>
              <a:rPr lang="en-US" err="1"/>
              <a:t>PackageReference</a:t>
            </a:r>
            <a:endParaRPr lang="en-US"/>
          </a:p>
          <a:p>
            <a:r>
              <a:rPr lang="en-US"/>
              <a:t>Compile</a:t>
            </a:r>
          </a:p>
          <a:p>
            <a:r>
              <a:rPr lang="en-US"/>
              <a:t>Resources</a:t>
            </a:r>
          </a:p>
          <a:p>
            <a:r>
              <a:rPr lang="en-US" err="1"/>
              <a:t>AndroidResource</a:t>
            </a:r>
            <a:endParaRPr lang="en-US"/>
          </a:p>
          <a:p>
            <a:r>
              <a:rPr lang="en-US"/>
              <a:t>Folder</a:t>
            </a:r>
          </a:p>
          <a:p>
            <a:r>
              <a:rPr lang="en-US"/>
              <a:t>Project GUID</a:t>
            </a:r>
          </a:p>
          <a:p>
            <a:r>
              <a:rPr lang="en-US"/>
              <a:t>Debug/Release configs</a:t>
            </a:r>
          </a:p>
        </p:txBody>
      </p:sp>
    </p:spTree>
    <p:extLst>
      <p:ext uri="{BB962C8B-B14F-4D97-AF65-F5344CB8AC3E}">
        <p14:creationId xmlns:p14="http://schemas.microsoft.com/office/powerpoint/2010/main" val="3354462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ABA12F-FD0C-4B83-88DC-98946E4A3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Files: Before and After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15835A5-5796-4F07-A228-56C109094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8907118" cy="19528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C4771D-F819-43A4-9A9E-2B4315EA3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313" y="3890330"/>
            <a:ext cx="10739761" cy="4124316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CBC45E-0793-4EF2-8D0D-7F720A426755}"/>
              </a:ext>
            </a:extLst>
          </p:cNvPr>
          <p:cNvCxnSpPr/>
          <p:nvPr/>
        </p:nvCxnSpPr>
        <p:spPr>
          <a:xfrm>
            <a:off x="304800" y="5181600"/>
            <a:ext cx="153851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545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D857E9-0CAF-4A9D-9A12-279F9121F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C# Source Changes we’ll do for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9DE8C-A2A0-4835-BC79-9C8D95BB3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Xamarin.Forms -&gt; </a:t>
            </a:r>
            <a:r>
              <a:rPr lang="en-US" err="1"/>
              <a:t>Microsoft.Maui</a:t>
            </a:r>
            <a:endParaRPr lang="en-US"/>
          </a:p>
          <a:p>
            <a:r>
              <a:rPr lang="en-US" err="1"/>
              <a:t>Xamarin.Essentials</a:t>
            </a:r>
            <a:r>
              <a:rPr lang="en-US"/>
              <a:t> -&gt; </a:t>
            </a:r>
            <a:r>
              <a:rPr lang="en-US" err="1"/>
              <a:t>Microsoft.Maui.Devices</a:t>
            </a:r>
            <a:endParaRPr lang="en-US"/>
          </a:p>
          <a:p>
            <a:endParaRPr lang="en-US"/>
          </a:p>
          <a:p>
            <a:r>
              <a:rPr lang="en-US"/>
              <a:t>XAML namespaces</a:t>
            </a:r>
          </a:p>
          <a:p>
            <a:endParaRPr lang="en-US"/>
          </a:p>
          <a:p>
            <a:r>
              <a:rPr lang="en-US"/>
              <a:t>Color.[</a:t>
            </a:r>
            <a:r>
              <a:rPr lang="en-US" err="1"/>
              <a:t>NamedColor</a:t>
            </a:r>
            <a:r>
              <a:rPr lang="en-US"/>
              <a:t>] -&gt; </a:t>
            </a:r>
            <a:r>
              <a:rPr lang="en-US" err="1"/>
              <a:t>Microsoft.Maui.Colors</a:t>
            </a:r>
            <a:r>
              <a:rPr lang="en-US"/>
              <a:t>.[</a:t>
            </a:r>
            <a:r>
              <a:rPr lang="en-US" err="1"/>
              <a:t>NamedColor</a:t>
            </a:r>
            <a:r>
              <a:rPr lang="en-US"/>
              <a:t>]</a:t>
            </a:r>
          </a:p>
          <a:p>
            <a:endParaRPr lang="en-US"/>
          </a:p>
          <a:p>
            <a:pPr marL="0" indent="0">
              <a:buNone/>
            </a:pPr>
            <a:r>
              <a:rPr lang="en-US"/>
              <a:t>…and probably more!</a:t>
            </a:r>
          </a:p>
        </p:txBody>
      </p:sp>
    </p:spTree>
    <p:extLst>
      <p:ext uri="{BB962C8B-B14F-4D97-AF65-F5344CB8AC3E}">
        <p14:creationId xmlns:p14="http://schemas.microsoft.com/office/powerpoint/2010/main" val="31598522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6CAEC-2707-423C-A6A9-6DC4B28707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No, this won’t be perfect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090C0-5E1A-4373-AB36-4CB82F164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UWP (and other non-.NET 6 platforms) are not supported</a:t>
            </a:r>
          </a:p>
          <a:p>
            <a:r>
              <a:rPr lang="en-US"/>
              <a:t>Probably will require some manual cleanup (we’ll have blogs and docs, don’t worry!)</a:t>
            </a:r>
          </a:p>
          <a:p>
            <a:r>
              <a:rPr lang="en-US"/>
              <a:t>Will not get rid of “head” projects for you</a:t>
            </a:r>
          </a:p>
          <a:p>
            <a:pPr lvl="1"/>
            <a:r>
              <a:rPr lang="en-US"/>
              <a:t>Won’t move resources to </a:t>
            </a:r>
            <a:r>
              <a:rPr lang="en-US" err="1"/>
              <a:t>MauiImage</a:t>
            </a:r>
            <a:r>
              <a:rPr lang="en-US"/>
              <a:t> etc.</a:t>
            </a:r>
          </a:p>
          <a:p>
            <a:pPr lvl="1"/>
            <a:r>
              <a:rPr lang="en-US"/>
              <a:t>Won’t move platform-specific code</a:t>
            </a:r>
          </a:p>
          <a:p>
            <a:pPr lvl="1"/>
            <a:endParaRPr lang="en-US"/>
          </a:p>
          <a:p>
            <a:pPr marL="0" indent="0">
              <a:buNone/>
            </a:pPr>
            <a:r>
              <a:rPr lang="en-US"/>
              <a:t>Please engage with us on GitHub, Twitter, </a:t>
            </a:r>
            <a:r>
              <a:rPr lang="en-US" err="1"/>
              <a:t>etc</a:t>
            </a:r>
            <a:r>
              <a:rPr lang="en-US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23223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6E246-6568-4E09-A0FA-638AFF65B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Bonus: Single Project-</a:t>
            </a:r>
            <a:r>
              <a:rPr lang="en-US" err="1"/>
              <a:t>ify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4538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A5BB71-75F9-4604-AD30-D51E75322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108" y="685417"/>
            <a:ext cx="3467584" cy="54871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DF3447-FD36-4E05-979E-4882B59E2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7682" y="2319182"/>
            <a:ext cx="3305636" cy="2219635"/>
          </a:xfrm>
          <a:prstGeom prst="rect">
            <a:avLst/>
          </a:prstGeom>
        </p:spPr>
      </p:pic>
      <p:sp>
        <p:nvSpPr>
          <p:cNvPr id="8" name="Right Brace 7">
            <a:extLst>
              <a:ext uri="{FF2B5EF4-FFF2-40B4-BE49-F238E27FC236}">
                <a16:creationId xmlns:a16="http://schemas.microsoft.com/office/drawing/2014/main" id="{9C428168-E02A-429E-AB83-AF75D3A79280}"/>
              </a:ext>
            </a:extLst>
          </p:cNvPr>
          <p:cNvSpPr/>
          <p:nvPr/>
        </p:nvSpPr>
        <p:spPr>
          <a:xfrm>
            <a:off x="3657600" y="990600"/>
            <a:ext cx="190500" cy="1092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940E42D7-7E16-4961-9AE9-7806C31636A1}"/>
              </a:ext>
            </a:extLst>
          </p:cNvPr>
          <p:cNvSpPr/>
          <p:nvPr/>
        </p:nvSpPr>
        <p:spPr>
          <a:xfrm>
            <a:off x="3695700" y="2197098"/>
            <a:ext cx="190500" cy="13462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FFD432D8-9209-4F47-8D5F-93FC98E46BF6}"/>
              </a:ext>
            </a:extLst>
          </p:cNvPr>
          <p:cNvSpPr/>
          <p:nvPr/>
        </p:nvSpPr>
        <p:spPr>
          <a:xfrm>
            <a:off x="3695700" y="3708779"/>
            <a:ext cx="190500" cy="22602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885244F4-FEF6-4C3F-AD19-B79641CC353B}"/>
              </a:ext>
            </a:extLst>
          </p:cNvPr>
          <p:cNvCxnSpPr/>
          <p:nvPr/>
        </p:nvCxnSpPr>
        <p:spPr>
          <a:xfrm>
            <a:off x="3886200" y="1536700"/>
            <a:ext cx="3683000" cy="2641600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4E7E33F8-2152-4BDE-BAA6-B9EE66026793}"/>
              </a:ext>
            </a:extLst>
          </p:cNvPr>
          <p:cNvCxnSpPr>
            <a:stCxn id="10" idx="1"/>
          </p:cNvCxnSpPr>
          <p:nvPr/>
        </p:nvCxnSpPr>
        <p:spPr>
          <a:xfrm rot="10800000" flipH="1" flipV="1">
            <a:off x="3886200" y="2870198"/>
            <a:ext cx="3683000" cy="228601"/>
          </a:xfrm>
          <a:prstGeom prst="bentConnector5">
            <a:avLst>
              <a:gd name="adj1" fmla="val 27241"/>
              <a:gd name="adj2" fmla="val 0"/>
              <a:gd name="adj3" fmla="val 55172"/>
            </a:avLst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EC36E83-56EE-4E0B-88C7-52DF03C4BFB0}"/>
              </a:ext>
            </a:extLst>
          </p:cNvPr>
          <p:cNvCxnSpPr>
            <a:stCxn id="12" idx="1"/>
          </p:cNvCxnSpPr>
          <p:nvPr/>
        </p:nvCxnSpPr>
        <p:spPr>
          <a:xfrm rot="10800000" flipH="1">
            <a:off x="3886200" y="3302000"/>
            <a:ext cx="3683000" cy="1536890"/>
          </a:xfrm>
          <a:prstGeom prst="bentConnector3">
            <a:avLst>
              <a:gd name="adj1" fmla="val 27587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8901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6060116" y="1926945"/>
            <a:ext cx="613188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Cross-platform, native UI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to multiple devices, mobile &amp; 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availability in .NET 6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Multi-platform App 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6ECE8-C979-467B-9DBF-255CA25E0517}"/>
              </a:ext>
            </a:extLst>
          </p:cNvPr>
          <p:cNvSpPr/>
          <p:nvPr/>
        </p:nvSpPr>
        <p:spPr bwMode="auto">
          <a:xfrm>
            <a:off x="698016" y="1835884"/>
            <a:ext cx="4774424" cy="163077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760836" y="2651269"/>
            <a:ext cx="4655761" cy="7068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.NET Multi-platform App 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899861-F3C8-435F-842F-0D4F0330DE36}"/>
              </a:ext>
            </a:extLst>
          </p:cNvPr>
          <p:cNvSpPr txBox="1"/>
          <p:nvPr/>
        </p:nvSpPr>
        <p:spPr>
          <a:xfrm>
            <a:off x="2322576" y="6271276"/>
            <a:ext cx="7546848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5380038" algn="l"/>
              </a:tabLst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github.com/dotnet/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maui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highlight>
                <a:srgbClr val="FFFF00"/>
              </a:highlight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F34B3-5B6F-4E09-93D9-E7F356FCB691}"/>
              </a:ext>
            </a:extLst>
          </p:cNvPr>
          <p:cNvGrpSpPr/>
          <p:nvPr/>
        </p:nvGrpSpPr>
        <p:grpSpPr>
          <a:xfrm>
            <a:off x="698016" y="3541546"/>
            <a:ext cx="4774425" cy="701084"/>
            <a:chOff x="698016" y="3541546"/>
            <a:chExt cx="4774425" cy="701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6166F-22A6-47B1-BBEB-215290F0EABF}"/>
                </a:ext>
              </a:extLst>
            </p:cNvPr>
            <p:cNvGrpSpPr/>
            <p:nvPr/>
          </p:nvGrpSpPr>
          <p:grpSpPr>
            <a:xfrm>
              <a:off x="698016" y="3541546"/>
              <a:ext cx="4774425" cy="701084"/>
              <a:chOff x="951499" y="3520091"/>
              <a:chExt cx="4302011" cy="70108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2D615D-A9CB-4A3E-BF3E-4030C12ED894}"/>
                  </a:ext>
                </a:extLst>
              </p:cNvPr>
              <p:cNvSpPr/>
              <p:nvPr/>
            </p:nvSpPr>
            <p:spPr bwMode="auto">
              <a:xfrm>
                <a:off x="951499" y="3520093"/>
                <a:ext cx="1015160" cy="70108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WinUI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2ADBBF-DBA1-4B54-9C3F-8E14E2FD5479}"/>
                  </a:ext>
                </a:extLst>
              </p:cNvPr>
              <p:cNvSpPr/>
              <p:nvPr/>
            </p:nvSpPr>
            <p:spPr bwMode="auto">
              <a:xfrm>
                <a:off x="2034297" y="3531597"/>
                <a:ext cx="1015162" cy="6838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Mac Catalyst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E83C9-4CA8-4E7C-A8FE-04FF1E0C1A0F}"/>
                  </a:ext>
                </a:extLst>
              </p:cNvPr>
              <p:cNvSpPr/>
              <p:nvPr/>
            </p:nvSpPr>
            <p:spPr bwMode="auto">
              <a:xfrm>
                <a:off x="4227346" y="3520091"/>
                <a:ext cx="1026164" cy="695331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15E6E9-F688-43E5-9997-6FE833CDEE12}"/>
                </a:ext>
              </a:extLst>
            </p:cNvPr>
            <p:cNvSpPr/>
            <p:nvPr/>
          </p:nvSpPr>
          <p:spPr bwMode="auto">
            <a:xfrm>
              <a:off x="3116655" y="3547298"/>
              <a:ext cx="1126639" cy="69533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iOS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8DCE3B9-C33D-44F5-84CC-8A8DD47E75AB}"/>
              </a:ext>
            </a:extLst>
          </p:cNvPr>
          <p:cNvGrpSpPr/>
          <p:nvPr/>
        </p:nvGrpSpPr>
        <p:grpSpPr>
          <a:xfrm>
            <a:off x="764473" y="4240010"/>
            <a:ext cx="4646681" cy="1612452"/>
            <a:chOff x="764473" y="4240010"/>
            <a:chExt cx="4646681" cy="161245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6D300E2-2AD6-4908-9EDB-D4A8B7D40F70}"/>
                </a:ext>
              </a:extLst>
            </p:cNvPr>
            <p:cNvGrpSpPr/>
            <p:nvPr/>
          </p:nvGrpSpPr>
          <p:grpSpPr>
            <a:xfrm>
              <a:off x="764473" y="4835245"/>
              <a:ext cx="4646681" cy="1017217"/>
              <a:chOff x="769916" y="4835245"/>
              <a:chExt cx="4646681" cy="101721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B565670-A81D-46CD-A2B3-7B722CBC3BB1}"/>
                  </a:ext>
                </a:extLst>
              </p:cNvPr>
              <p:cNvGrpSpPr/>
              <p:nvPr/>
            </p:nvGrpSpPr>
            <p:grpSpPr>
              <a:xfrm>
                <a:off x="3247831" y="4938062"/>
                <a:ext cx="914400" cy="914400"/>
                <a:chOff x="2212166" y="5530079"/>
                <a:chExt cx="914400" cy="91440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DCFD2E-2105-4B43-B3B2-855493A50A16}"/>
                    </a:ext>
                  </a:extLst>
                </p:cNvPr>
                <p:cNvSpPr txBox="1"/>
                <p:nvPr/>
              </p:nvSpPr>
              <p:spPr>
                <a:xfrm>
                  <a:off x="2450054" y="5824174"/>
                  <a:ext cx="4619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iOS</a:t>
                  </a:r>
                </a:p>
              </p:txBody>
            </p:sp>
            <p:pic>
              <p:nvPicPr>
                <p:cNvPr id="15" name="Graphic 14" descr="Smart Phone with solid fill">
                  <a:extLst>
                    <a:ext uri="{FF2B5EF4-FFF2-40B4-BE49-F238E27FC236}">
                      <a16:creationId xmlns:a16="http://schemas.microsoft.com/office/drawing/2014/main" id="{3DCB8724-C431-47C4-A637-836F568C9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2166" y="5530079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E29D398-EF99-4AC2-808D-82942E26B95E}"/>
                  </a:ext>
                </a:extLst>
              </p:cNvPr>
              <p:cNvGrpSpPr/>
              <p:nvPr/>
            </p:nvGrpSpPr>
            <p:grpSpPr>
              <a:xfrm>
                <a:off x="4502197" y="4936615"/>
                <a:ext cx="914400" cy="914400"/>
                <a:chOff x="5187159" y="4792658"/>
                <a:chExt cx="914400" cy="91440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22B6567-3C77-4511-8801-C0BDD0DBA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8185" y="5071417"/>
                  <a:ext cx="292348" cy="356881"/>
                </a:xfrm>
                <a:prstGeom prst="rect">
                  <a:avLst/>
                </a:prstGeom>
              </p:spPr>
            </p:pic>
            <p:pic>
              <p:nvPicPr>
                <p:cNvPr id="21" name="Graphic 20" descr="Smart Phone outline">
                  <a:extLst>
                    <a:ext uri="{FF2B5EF4-FFF2-40B4-BE49-F238E27FC236}">
                      <a16:creationId xmlns:a16="http://schemas.microsoft.com/office/drawing/2014/main" id="{E578F60D-8D48-4DD3-A72B-3B1459A319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87159" y="479265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9D06473-A124-456D-B49E-3CF33819BF90}"/>
                  </a:ext>
                </a:extLst>
              </p:cNvPr>
              <p:cNvGrpSpPr/>
              <p:nvPr/>
            </p:nvGrpSpPr>
            <p:grpSpPr>
              <a:xfrm>
                <a:off x="2008873" y="4843985"/>
                <a:ext cx="914400" cy="914400"/>
                <a:chOff x="1986003" y="5319061"/>
                <a:chExt cx="914400" cy="91440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30C181-3BE3-4298-93B3-4D0CB05118AD}"/>
                    </a:ext>
                  </a:extLst>
                </p:cNvPr>
                <p:cNvSpPr txBox="1"/>
                <p:nvPr/>
              </p:nvSpPr>
              <p:spPr>
                <a:xfrm>
                  <a:off x="2143092" y="5591892"/>
                  <a:ext cx="6206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macOS</a:t>
                  </a:r>
                </a:p>
              </p:txBody>
            </p:sp>
            <p:pic>
              <p:nvPicPr>
                <p:cNvPr id="25" name="Graphic 24" descr="Laptop with solid fill">
                  <a:extLst>
                    <a:ext uri="{FF2B5EF4-FFF2-40B4-BE49-F238E27FC236}">
                      <a16:creationId xmlns:a16="http://schemas.microsoft.com/office/drawing/2014/main" id="{BBEB6D68-482A-495E-A75A-A95BABB44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6003" y="5319061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8020D21-B910-4E4D-AD2F-8A4BA78B227A}"/>
                  </a:ext>
                </a:extLst>
              </p:cNvPr>
              <p:cNvGrpSpPr/>
              <p:nvPr/>
            </p:nvGrpSpPr>
            <p:grpSpPr>
              <a:xfrm>
                <a:off x="769916" y="4835245"/>
                <a:ext cx="914400" cy="914400"/>
                <a:chOff x="769916" y="4835245"/>
                <a:chExt cx="914400" cy="914400"/>
              </a:xfrm>
            </p:grpSpPr>
            <p:grpSp>
              <p:nvGrpSpPr>
                <p:cNvPr id="56" name="Group 42">
                  <a:extLst>
                    <a:ext uri="{FF2B5EF4-FFF2-40B4-BE49-F238E27FC236}">
                      <a16:creationId xmlns:a16="http://schemas.microsoft.com/office/drawing/2014/main" id="{F182C15E-8395-47CB-9A76-D53E53EB787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135999" y="5160128"/>
                  <a:ext cx="179625" cy="186208"/>
                  <a:chOff x="3492" y="1769"/>
                  <a:chExt cx="854" cy="864"/>
                </a:xfrm>
                <a:solidFill>
                  <a:srgbClr val="FFFFFF"/>
                </a:solidFill>
              </p:grpSpPr>
              <p:sp>
                <p:nvSpPr>
                  <p:cNvPr id="57" name="Freeform 43">
                    <a:extLst>
                      <a:ext uri="{FF2B5EF4-FFF2-40B4-BE49-F238E27FC236}">
                        <a16:creationId xmlns:a16="http://schemas.microsoft.com/office/drawing/2014/main" id="{2F6F793A-7997-46EC-9A0A-2F3CD3A444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2" y="1769"/>
                    <a:ext cx="474" cy="413"/>
                  </a:xfrm>
                  <a:custGeom>
                    <a:avLst/>
                    <a:gdLst>
                      <a:gd name="T0" fmla="*/ 0 w 474"/>
                      <a:gd name="T1" fmla="*/ 413 h 413"/>
                      <a:gd name="T2" fmla="*/ 474 w 474"/>
                      <a:gd name="T3" fmla="*/ 413 h 413"/>
                      <a:gd name="T4" fmla="*/ 474 w 474"/>
                      <a:gd name="T5" fmla="*/ 0 h 413"/>
                      <a:gd name="T6" fmla="*/ 0 w 474"/>
                      <a:gd name="T7" fmla="*/ 69 h 413"/>
                      <a:gd name="T8" fmla="*/ 0 w 474"/>
                      <a:gd name="T9" fmla="*/ 413 h 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3">
                        <a:moveTo>
                          <a:pt x="0" y="413"/>
                        </a:moveTo>
                        <a:lnTo>
                          <a:pt x="474" y="413"/>
                        </a:lnTo>
                        <a:lnTo>
                          <a:pt x="474" y="0"/>
                        </a:lnTo>
                        <a:lnTo>
                          <a:pt x="0" y="69"/>
                        </a:lnTo>
                        <a:lnTo>
                          <a:pt x="0" y="4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Freeform 44">
                    <a:extLst>
                      <a:ext uri="{FF2B5EF4-FFF2-40B4-BE49-F238E27FC236}">
                        <a16:creationId xmlns:a16="http://schemas.microsoft.com/office/drawing/2014/main" id="{3CCAC146-31C0-4D4C-A4BD-B94A27A261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2" y="1844"/>
                    <a:ext cx="345" cy="338"/>
                  </a:xfrm>
                  <a:custGeom>
                    <a:avLst/>
                    <a:gdLst>
                      <a:gd name="T0" fmla="*/ 345 w 345"/>
                      <a:gd name="T1" fmla="*/ 338 h 338"/>
                      <a:gd name="T2" fmla="*/ 345 w 345"/>
                      <a:gd name="T3" fmla="*/ 0 h 338"/>
                      <a:gd name="T4" fmla="*/ 0 w 345"/>
                      <a:gd name="T5" fmla="*/ 50 h 338"/>
                      <a:gd name="T6" fmla="*/ 0 w 345"/>
                      <a:gd name="T7" fmla="*/ 338 h 338"/>
                      <a:gd name="T8" fmla="*/ 345 w 345"/>
                      <a:gd name="T9" fmla="*/ 338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38">
                        <a:moveTo>
                          <a:pt x="345" y="338"/>
                        </a:moveTo>
                        <a:lnTo>
                          <a:pt x="345" y="0"/>
                        </a:lnTo>
                        <a:lnTo>
                          <a:pt x="0" y="50"/>
                        </a:lnTo>
                        <a:lnTo>
                          <a:pt x="0" y="338"/>
                        </a:lnTo>
                        <a:lnTo>
                          <a:pt x="345" y="3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Freeform 45">
                    <a:extLst>
                      <a:ext uri="{FF2B5EF4-FFF2-40B4-BE49-F238E27FC236}">
                        <a16:creationId xmlns:a16="http://schemas.microsoft.com/office/drawing/2014/main" id="{33221B7B-25E1-4C4C-901B-B9B5C70E02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2" y="2214"/>
                    <a:ext cx="345" cy="345"/>
                  </a:xfrm>
                  <a:custGeom>
                    <a:avLst/>
                    <a:gdLst>
                      <a:gd name="T0" fmla="*/ 345 w 345"/>
                      <a:gd name="T1" fmla="*/ 0 h 345"/>
                      <a:gd name="T2" fmla="*/ 0 w 345"/>
                      <a:gd name="T3" fmla="*/ 0 h 345"/>
                      <a:gd name="T4" fmla="*/ 0 w 345"/>
                      <a:gd name="T5" fmla="*/ 294 h 345"/>
                      <a:gd name="T6" fmla="*/ 345 w 345"/>
                      <a:gd name="T7" fmla="*/ 345 h 345"/>
                      <a:gd name="T8" fmla="*/ 345 w 345"/>
                      <a:gd name="T9" fmla="*/ 0 h 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45">
                        <a:moveTo>
                          <a:pt x="345" y="0"/>
                        </a:moveTo>
                        <a:lnTo>
                          <a:pt x="0" y="0"/>
                        </a:lnTo>
                        <a:lnTo>
                          <a:pt x="0" y="294"/>
                        </a:lnTo>
                        <a:lnTo>
                          <a:pt x="345" y="345"/>
                        </a:lnTo>
                        <a:lnTo>
                          <a:pt x="34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 46">
                    <a:extLst>
                      <a:ext uri="{FF2B5EF4-FFF2-40B4-BE49-F238E27FC236}">
                        <a16:creationId xmlns:a16="http://schemas.microsoft.com/office/drawing/2014/main" id="{6F6657B3-9C31-4724-956B-6A4B9114A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2" y="2214"/>
                    <a:ext cx="474" cy="419"/>
                  </a:xfrm>
                  <a:custGeom>
                    <a:avLst/>
                    <a:gdLst>
                      <a:gd name="T0" fmla="*/ 0 w 474"/>
                      <a:gd name="T1" fmla="*/ 0 h 419"/>
                      <a:gd name="T2" fmla="*/ 0 w 474"/>
                      <a:gd name="T3" fmla="*/ 349 h 419"/>
                      <a:gd name="T4" fmla="*/ 474 w 474"/>
                      <a:gd name="T5" fmla="*/ 419 h 419"/>
                      <a:gd name="T6" fmla="*/ 474 w 474"/>
                      <a:gd name="T7" fmla="*/ 0 h 419"/>
                      <a:gd name="T8" fmla="*/ 0 w 474"/>
                      <a:gd name="T9" fmla="*/ 0 h 4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9">
                        <a:moveTo>
                          <a:pt x="0" y="0"/>
                        </a:moveTo>
                        <a:lnTo>
                          <a:pt x="0" y="349"/>
                        </a:lnTo>
                        <a:lnTo>
                          <a:pt x="474" y="419"/>
                        </a:lnTo>
                        <a:lnTo>
                          <a:pt x="47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28" name="Graphic 27" descr="Laptop outline">
                  <a:extLst>
                    <a:ext uri="{FF2B5EF4-FFF2-40B4-BE49-F238E27FC236}">
                      <a16:creationId xmlns:a16="http://schemas.microsoft.com/office/drawing/2014/main" id="{612D80E1-7A6A-4071-814B-6820AED9A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16" y="48352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061AE0F-A1F6-464D-9FC4-69C77BF85680}"/>
                </a:ext>
              </a:extLst>
            </p:cNvPr>
            <p:cNvGrpSpPr/>
            <p:nvPr/>
          </p:nvGrpSpPr>
          <p:grpSpPr>
            <a:xfrm>
              <a:off x="1158602" y="4240010"/>
              <a:ext cx="3839048" cy="595235"/>
              <a:chOff x="1158602" y="4240010"/>
              <a:chExt cx="3839048" cy="59523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CA7F954-5F13-4768-8EFA-8388611F38EB}"/>
                  </a:ext>
                </a:extLst>
              </p:cNvPr>
              <p:cNvGrpSpPr/>
              <p:nvPr/>
            </p:nvGrpSpPr>
            <p:grpSpPr>
              <a:xfrm rot="10800000">
                <a:off x="1158602" y="4244154"/>
                <a:ext cx="157022" cy="558777"/>
                <a:chOff x="1629501" y="2666967"/>
                <a:chExt cx="125906" cy="558777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E01A0F0-C869-4680-AF81-7651AE74B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95629" y="2742737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D2C8F62-0317-4E9A-A6FE-2FDFD3CA7D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16200000">
                  <a:off x="1618367" y="2678101"/>
                  <a:ext cx="148174" cy="125906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40" rIns="0" bIns="4394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4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4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8F73273-2EC1-4274-923B-41A23C4B1631}"/>
                  </a:ext>
                </a:extLst>
              </p:cNvPr>
              <p:cNvGrpSpPr/>
              <p:nvPr/>
            </p:nvGrpSpPr>
            <p:grpSpPr>
              <a:xfrm>
                <a:off x="2368309" y="4267340"/>
                <a:ext cx="157022" cy="567905"/>
                <a:chOff x="2368309" y="4267340"/>
                <a:chExt cx="157022" cy="567905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A5E367D-21E7-42B0-96BC-F2F1F8B2E47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450057" y="4267340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40D0D5B-B749-4ED4-90F2-11EF3860FD6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400000">
                  <a:off x="2372733" y="4682647"/>
                  <a:ext cx="148174" cy="157022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40" rIns="0" bIns="4394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4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4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6416B8F-B9C2-42C3-BAEF-3999A2DA97F3}"/>
                  </a:ext>
                </a:extLst>
              </p:cNvPr>
              <p:cNvGrpSpPr/>
              <p:nvPr/>
            </p:nvGrpSpPr>
            <p:grpSpPr>
              <a:xfrm>
                <a:off x="3621141" y="4240010"/>
                <a:ext cx="157022" cy="576645"/>
                <a:chOff x="3587721" y="4267340"/>
                <a:chExt cx="157022" cy="576645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988B8E2-B27F-4524-8D57-02C5DF08E8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3675457" y="4267340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3CBC153-8D1D-4903-8B48-23A94DBEFA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400000">
                  <a:off x="3592145" y="4691387"/>
                  <a:ext cx="148174" cy="157022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40" rIns="0" bIns="4394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4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4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5748145-CBB3-450E-B127-9B3A6F1903B8}"/>
                  </a:ext>
                </a:extLst>
              </p:cNvPr>
              <p:cNvGrpSpPr/>
              <p:nvPr/>
            </p:nvGrpSpPr>
            <p:grpSpPr>
              <a:xfrm>
                <a:off x="4840628" y="4244154"/>
                <a:ext cx="157022" cy="558076"/>
                <a:chOff x="4858561" y="4282039"/>
                <a:chExt cx="157022" cy="55807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E36BC87-1BB1-4249-9150-D244A43E80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925688" y="4282039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B1DD271-AEA8-4ACC-9596-512AA5B0C4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400000">
                  <a:off x="4862985" y="4687517"/>
                  <a:ext cx="148174" cy="157022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40" rIns="0" bIns="4394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4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4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44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03287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5" grpId="0" animBg="1"/>
      <p:bldP spid="27" grpId="0"/>
      <p:bldP spid="2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F1D06D0-B064-4118-A84A-ED428B557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00" y="2442011"/>
            <a:ext cx="4162971" cy="20158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DD85317-F994-46C6-9CF5-13B18BC20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376" y="1430475"/>
            <a:ext cx="2940223" cy="297414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53E3E41-38EF-47CD-AA4C-91B1491740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377" y="4576743"/>
            <a:ext cx="2940222" cy="62695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17773348-3F76-4E44-AAB1-AEA45A52B330}"/>
              </a:ext>
            </a:extLst>
          </p:cNvPr>
          <p:cNvSpPr/>
          <p:nvPr/>
        </p:nvSpPr>
        <p:spPr>
          <a:xfrm>
            <a:off x="4889499" y="3241988"/>
            <a:ext cx="1892300" cy="889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4495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53F0A7-1D49-4423-A3D2-53C38C2D3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Why can’t Upgrade Assistant just do it for me???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77CB029-0F21-4E8B-AEB7-1285C6DC52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Maybe it will, eventually?! But not at first.</a:t>
            </a:r>
          </a:p>
          <a:p>
            <a:r>
              <a:rPr lang="en-US"/>
              <a:t>Much higher likelihood of us breaking/misplacing your resources and files</a:t>
            </a:r>
          </a:p>
          <a:p>
            <a:r>
              <a:rPr lang="en-US"/>
              <a:t>Single project is still very much under active development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B3B9B9BD-7422-4926-B5F9-F269709381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8297" y="4025901"/>
            <a:ext cx="2295406" cy="2285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5904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20860-BEFB-46E0-8475-B7861097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single project-</a:t>
            </a:r>
            <a:r>
              <a:rPr lang="en-US" err="1"/>
              <a:t>ify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0093-4A31-441B-8279-116B4C41F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Fonts</a:t>
            </a:r>
          </a:p>
          <a:p>
            <a:r>
              <a:rPr lang="en-US"/>
              <a:t>Move the OTF/TTF to shared Resources, register it in </a:t>
            </a:r>
            <a:r>
              <a:rPr lang="en-US" err="1"/>
              <a:t>Startup.cs</a:t>
            </a:r>
            <a:endParaRPr lang="en-US"/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Launch Screen</a:t>
            </a:r>
          </a:p>
          <a:p>
            <a:r>
              <a:rPr lang="en-US"/>
              <a:t>If it’s simple, can use an image and background color instead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8CBB13-BCA2-4ED3-9031-421143D79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65" y="1574800"/>
            <a:ext cx="4995788" cy="6303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BDF0C2-F2E7-4F23-A98B-1A1CB38308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253" y="3642485"/>
            <a:ext cx="8061330" cy="630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405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20860-BEFB-46E0-8475-B78610975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Steps to single project-</a:t>
            </a:r>
            <a:r>
              <a:rPr lang="en-US" err="1"/>
              <a:t>ify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C0093-4A31-441B-8279-116B4C41F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Images</a:t>
            </a:r>
          </a:p>
          <a:p>
            <a:r>
              <a:rPr lang="en-US"/>
              <a:t>Move them over as individual resolutions to the platform folders or Resources folder</a:t>
            </a:r>
          </a:p>
          <a:p>
            <a:r>
              <a:rPr lang="en-US"/>
              <a:t>Or… replace them all with SVG!</a:t>
            </a:r>
          </a:p>
          <a:p>
            <a:r>
              <a:rPr lang="en-US"/>
              <a:t>You don’t have to do all of them at once!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App Icon</a:t>
            </a:r>
          </a:p>
          <a:p>
            <a:r>
              <a:rPr lang="en-US"/>
              <a:t>Foreground and background images!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FE8DC1-51DA-4A83-AD0D-92129B5BA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754" y="1589350"/>
            <a:ext cx="5721655" cy="773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44011-FC08-4234-8028-2805B9C08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7918" y="4811625"/>
            <a:ext cx="4401164" cy="1247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90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86DB0-219B-4A20-9B16-51D296704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pic>
        <p:nvPicPr>
          <p:cNvPr id="5122" name="Picture 2" descr="See the source image">
            <a:extLst>
              <a:ext uri="{FF2B5EF4-FFF2-40B4-BE49-F238E27FC236}">
                <a16:creationId xmlns:a16="http://schemas.microsoft.com/office/drawing/2014/main" id="{1F623148-C246-4D8D-95C1-0B020A93B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760" y="1511300"/>
            <a:ext cx="6136640" cy="383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AEF258A-8EBF-44F2-A2D3-DD0FDCB5F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40645" y="4406899"/>
            <a:ext cx="1029554" cy="1014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975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937D-B92C-4202-8B16-D1EAA563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is this happening?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FB3D1F-486A-4D42-807B-5AA6CF01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159" y="1971865"/>
            <a:ext cx="4434641" cy="2914269"/>
          </a:xfrm>
          <a:prstGeom prst="rect">
            <a:avLst/>
          </a:prstGeom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EE151A4-4AC4-4B6E-8363-A11489E82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59688"/>
            <a:ext cx="4066643" cy="3429000"/>
          </a:xfrm>
          <a:prstGeom prst="rect">
            <a:avLst/>
          </a:prstGeom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01B3B3-1442-45D0-84CC-CEBED4FCF3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9838" y="2488558"/>
            <a:ext cx="4555283" cy="3843129"/>
          </a:xfrm>
          <a:prstGeom prst="rect">
            <a:avLst/>
          </a:prstGeom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AD8732-33A9-41A8-92AE-D4B039327FF8}"/>
              </a:ext>
            </a:extLst>
          </p:cNvPr>
          <p:cNvSpPr txBox="1"/>
          <p:nvPr/>
        </p:nvSpPr>
        <p:spPr>
          <a:xfrm>
            <a:off x="6719146" y="5188688"/>
            <a:ext cx="483466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https://aka.ms/discord-maui</a:t>
            </a:r>
          </a:p>
          <a:p>
            <a:endParaRPr lang="en-US" sz="240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en-US" sz="2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https://github.com/dotnet/maui</a:t>
            </a:r>
          </a:p>
        </p:txBody>
      </p:sp>
    </p:spTree>
    <p:extLst>
      <p:ext uri="{BB962C8B-B14F-4D97-AF65-F5344CB8AC3E}">
        <p14:creationId xmlns:p14="http://schemas.microsoft.com/office/powerpoint/2010/main" val="17111841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C4FC6-3545-44EC-9F80-C2E4DDB66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OSS Library Maintainer - Monthly Sync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DB2F0F-B22F-44C5-8431-0FDA734F5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en-US">
                <a:latin typeface="+mn-lt"/>
              </a:rPr>
              <a:t>1</a:t>
            </a:r>
            <a:r>
              <a:rPr lang="en-US" baseline="30000">
                <a:latin typeface="+mn-lt"/>
              </a:rPr>
              <a:t>st</a:t>
            </a:r>
            <a:r>
              <a:rPr lang="en-US">
                <a:latin typeface="+mn-lt"/>
              </a:rPr>
              <a:t> Tuesday of the Month @ Noon PT / 3 ET</a:t>
            </a:r>
          </a:p>
          <a:p>
            <a:r>
              <a:rPr lang="en-US">
                <a:latin typeface="+mn-lt"/>
              </a:rPr>
              <a:t>Teams Call to deep dive on architecture and ask ?s</a:t>
            </a:r>
          </a:p>
          <a:p>
            <a:r>
              <a:rPr lang="en-US">
                <a:latin typeface="+mn-lt"/>
              </a:rPr>
              <a:t>Current representation from:</a:t>
            </a:r>
          </a:p>
          <a:p>
            <a:pPr lvl="1"/>
            <a:r>
              <a:rPr lang="en-US" err="1">
                <a:latin typeface="+mn-lt"/>
              </a:rPr>
              <a:t>FreshMvvm</a:t>
            </a:r>
            <a:endParaRPr lang="en-US">
              <a:latin typeface="+mn-lt"/>
            </a:endParaRPr>
          </a:p>
          <a:p>
            <a:pPr lvl="1"/>
            <a:r>
              <a:rPr lang="en-US">
                <a:latin typeface="+mn-lt"/>
              </a:rPr>
              <a:t>Mobile Build Tools</a:t>
            </a:r>
          </a:p>
          <a:p>
            <a:pPr lvl="1"/>
            <a:r>
              <a:rPr lang="en-US" err="1">
                <a:latin typeface="+mn-lt"/>
              </a:rPr>
              <a:t>MvvmCross</a:t>
            </a:r>
            <a:endParaRPr lang="en-US">
              <a:latin typeface="+mn-lt"/>
            </a:endParaRPr>
          </a:p>
          <a:p>
            <a:pPr lvl="1"/>
            <a:r>
              <a:rPr lang="en-US">
                <a:latin typeface="+mn-lt"/>
              </a:rPr>
              <a:t>Prism</a:t>
            </a:r>
          </a:p>
          <a:p>
            <a:pPr lvl="1"/>
            <a:r>
              <a:rPr lang="en-US" err="1">
                <a:latin typeface="+mn-lt"/>
              </a:rPr>
              <a:t>ReactiveUI</a:t>
            </a:r>
            <a:endParaRPr lang="en-US">
              <a:latin typeface="+mn-lt"/>
            </a:endParaRPr>
          </a:p>
          <a:p>
            <a:pPr lvl="1"/>
            <a:r>
              <a:rPr lang="en-US">
                <a:latin typeface="+mn-lt"/>
              </a:rPr>
              <a:t>Shiny</a:t>
            </a:r>
          </a:p>
          <a:p>
            <a:pPr lvl="1"/>
            <a:r>
              <a:rPr lang="en-US">
                <a:latin typeface="+mn-lt"/>
              </a:rPr>
              <a:t>Xamarin Community Toolkit</a:t>
            </a:r>
          </a:p>
          <a:p>
            <a:pPr lvl="1"/>
            <a:r>
              <a:rPr lang="en-US">
                <a:latin typeface="+mn-lt"/>
              </a:rPr>
              <a:t>Uno Platform</a:t>
            </a:r>
          </a:p>
          <a:p>
            <a:pPr lvl="1"/>
            <a:endParaRPr lang="en-US">
              <a:latin typeface="+mn-lt"/>
            </a:endParaRPr>
          </a:p>
          <a:p>
            <a:endParaRPr lang="en-US">
              <a:latin typeface="+mn-lt"/>
            </a:endParaRPr>
          </a:p>
          <a:p>
            <a:pPr lvl="1"/>
            <a:endParaRPr lang="en-US">
              <a:latin typeface="+mn-lt"/>
            </a:endParaRPr>
          </a:p>
          <a:p>
            <a:pPr lvl="1"/>
            <a:endParaRPr lang="en-US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67ECC7-9F25-4C95-B14D-CD79FCB97125}"/>
              </a:ext>
            </a:extLst>
          </p:cNvPr>
          <p:cNvSpPr txBox="1"/>
          <p:nvPr/>
        </p:nvSpPr>
        <p:spPr>
          <a:xfrm>
            <a:off x="6322424" y="3732525"/>
            <a:ext cx="5381898" cy="95410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</a:rPr>
              <a:t>To join:</a:t>
            </a:r>
          </a:p>
          <a:p>
            <a:r>
              <a:rPr lang="en-US" sz="2800">
                <a:solidFill>
                  <a:schemeClr val="bg1"/>
                </a:solidFill>
              </a:rPr>
              <a:t>📧 david.ortinau@microsoft.com</a:t>
            </a:r>
          </a:p>
        </p:txBody>
      </p:sp>
    </p:spTree>
    <p:extLst>
      <p:ext uri="{BB962C8B-B14F-4D97-AF65-F5344CB8AC3E}">
        <p14:creationId xmlns:p14="http://schemas.microsoft.com/office/powerpoint/2010/main" val="24681525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AC97-B0F9-41A0-8A8A-E8496228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Timeframe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80F2-6379-4BA0-A17E-AAC76936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1533"/>
          </a:xfrm>
        </p:spPr>
        <p:txBody>
          <a:bodyPr>
            <a:normAutofit/>
          </a:bodyPr>
          <a:lstStyle/>
          <a:p>
            <a:r>
              <a:rPr lang="en-US"/>
              <a:t>November 2020</a:t>
            </a:r>
          </a:p>
          <a:p>
            <a:pPr lvl="1"/>
            <a:r>
              <a:rPr lang="en-US"/>
              <a:t>Announcements and Plans begin</a:t>
            </a:r>
          </a:p>
          <a:p>
            <a:pPr lvl="1"/>
            <a:r>
              <a:rPr lang="en-US"/>
              <a:t>Begin building migration help and producing guidance</a:t>
            </a:r>
          </a:p>
          <a:p>
            <a:r>
              <a:rPr lang="en-US"/>
              <a:t>November 2021</a:t>
            </a:r>
          </a:p>
          <a:p>
            <a:pPr lvl="1"/>
            <a:r>
              <a:rPr lang="en-US" err="1"/>
              <a:t>Xamarin.Forms</a:t>
            </a:r>
            <a:r>
              <a:rPr lang="en-US"/>
              <a:t> 5.x with latest iOS and Android support</a:t>
            </a:r>
          </a:p>
          <a:p>
            <a:pPr lvl="1"/>
            <a:r>
              <a:rPr lang="en-US"/>
              <a:t>.NET MAUI GA</a:t>
            </a:r>
          </a:p>
          <a:p>
            <a:r>
              <a:rPr lang="en-US"/>
              <a:t>November 2022</a:t>
            </a:r>
          </a:p>
          <a:p>
            <a:pPr lvl="1"/>
            <a:r>
              <a:rPr lang="en-US" err="1"/>
              <a:t>Xamarin.Forms</a:t>
            </a:r>
            <a:r>
              <a:rPr lang="en-US"/>
              <a:t> end of support</a:t>
            </a:r>
          </a:p>
          <a:p>
            <a:pPr lvl="1"/>
            <a:r>
              <a:rPr lang="en-US"/>
              <a:t>.NET MAUI </a:t>
            </a:r>
            <a:r>
              <a:rPr lang="en-US" err="1"/>
              <a:t>vNext</a:t>
            </a:r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57769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Evolving your app from </a:t>
            </a:r>
            <a:r>
              <a:rPr lang="en-US" err="1"/>
              <a:t>Xamarin.Forms</a:t>
            </a:r>
            <a:r>
              <a:rPr lang="en-US"/>
              <a:t> to </a:t>
            </a:r>
            <a:br>
              <a:rPr lang="en-US"/>
            </a:br>
            <a:r>
              <a:rPr lang="en-US"/>
              <a:t>.NET MAUI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Maddy Leger</a:t>
            </a:r>
          </a:p>
          <a:p>
            <a:r>
              <a:rPr lang="en-US"/>
              <a:t>Xamarin/.NET MAUI Program Manager</a:t>
            </a:r>
          </a:p>
          <a:p>
            <a:r>
              <a:rPr lang="en-US"/>
              <a:t>@maddyleger1 | </a:t>
            </a:r>
            <a:r>
              <a:rPr lang="en-US" err="1"/>
              <a:t>maddy@microsoft.com</a:t>
            </a:r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A4763-F337-6D40-93ED-91C1C699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1229" y="3582662"/>
            <a:ext cx="2264228" cy="274942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1F6079C-C6E1-CD48-8197-DA82541056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4294" y="654627"/>
            <a:ext cx="1402618" cy="1381991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597EB06-BD7B-9743-9900-57710956B8E1}"/>
              </a:ext>
            </a:extLst>
          </p:cNvPr>
          <p:cNvSpPr/>
          <p:nvPr/>
        </p:nvSpPr>
        <p:spPr>
          <a:xfrm>
            <a:off x="3751118" y="1056986"/>
            <a:ext cx="1745673" cy="57727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922CD1-080E-3040-AE19-25EF05DD6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784" y="773256"/>
            <a:ext cx="1286216" cy="1144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4210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81AAF89-F1EB-8A4D-B59E-9F8A4E0F2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TL;DR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CFAB15-3AC2-E54C-9C0B-27812E91FE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Now: Don’t panic!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Soonish: Get up-to-date with </a:t>
            </a:r>
            <a:r>
              <a:rPr lang="en-US" err="1"/>
              <a:t>Xamarin.Forms</a:t>
            </a:r>
            <a:endParaRPr lang="en-US"/>
          </a:p>
          <a:p>
            <a:pPr marL="514350" indent="-514350">
              <a:buFont typeface="+mj-lt"/>
              <a:buAutoNum type="arabicPeriod"/>
            </a:pPr>
            <a:r>
              <a:rPr lang="en-US"/>
              <a:t>Later this summer: Make a branch, use Upgrade Assistant, and see where you’re at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Give us some feedback, rinse, repeat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Bonus Step: Single project-</a:t>
            </a:r>
            <a:r>
              <a:rPr lang="en-US" err="1"/>
              <a:t>ify</a:t>
            </a:r>
            <a:r>
              <a:rPr lang="en-US"/>
              <a:t>!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F559186E-3135-5349-A0A9-E3FABE0ED3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99013" y="4127500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104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BE42D-0AC0-C944-B0EF-48D9ED084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Don’t Panic!!!!!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D910EC-9E9E-B046-BBCC-06D15719E0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FAQs from customers like you</a:t>
            </a:r>
          </a:p>
        </p:txBody>
      </p:sp>
    </p:spTree>
    <p:extLst>
      <p:ext uri="{BB962C8B-B14F-4D97-AF65-F5344CB8AC3E}">
        <p14:creationId xmlns:p14="http://schemas.microsoft.com/office/powerpoint/2010/main" val="1762514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76A781-7E73-FD4F-B002-F67B813C2D8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44245" y="163167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/>
              <a:t>Is Xamarin dead?!?!?!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7B9CF28-9C28-4C57-973F-F18B6DBA8F7C}"/>
              </a:ext>
            </a:extLst>
          </p:cNvPr>
          <p:cNvSpPr txBox="1"/>
          <p:nvPr/>
        </p:nvSpPr>
        <p:spPr>
          <a:xfrm>
            <a:off x="344244" y="1027065"/>
            <a:ext cx="819732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No! !!!! !!!!!!!!!!! .NET MAUI and .NET 6 are an evolution!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8EBFEBB-A3BF-4C83-922B-6A4D1B005A8B}"/>
              </a:ext>
            </a:extLst>
          </p:cNvPr>
          <p:cNvSpPr txBox="1">
            <a:spLocks/>
          </p:cNvSpPr>
          <p:nvPr/>
        </p:nvSpPr>
        <p:spPr>
          <a:xfrm>
            <a:off x="344245" y="14946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/>
              <a:t>Do I need to rewrite my apps?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B78738-CB9D-4E81-A801-734E8F7443AC}"/>
              </a:ext>
            </a:extLst>
          </p:cNvPr>
          <p:cNvSpPr txBox="1"/>
          <p:nvPr/>
        </p:nvSpPr>
        <p:spPr>
          <a:xfrm>
            <a:off x="344245" y="2358596"/>
            <a:ext cx="609420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 no!!!!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AB1C011-4158-4AB1-946C-D70603F31852}"/>
              </a:ext>
            </a:extLst>
          </p:cNvPr>
          <p:cNvSpPr txBox="1">
            <a:spLocks/>
          </p:cNvSpPr>
          <p:nvPr/>
        </p:nvSpPr>
        <p:spPr>
          <a:xfrm>
            <a:off x="344243" y="30213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 sz="3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C4E58-69B2-494A-8E08-3E84B98B9CCE}"/>
              </a:ext>
            </a:extLst>
          </p:cNvPr>
          <p:cNvSpPr txBox="1"/>
          <p:nvPr/>
        </p:nvSpPr>
        <p:spPr>
          <a:xfrm>
            <a:off x="344244" y="3684159"/>
            <a:ext cx="782080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They’re just .NET for Android and .NET for iOS now!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09A6313-CB1A-483D-9165-98FA8F6D33D9}"/>
              </a:ext>
            </a:extLst>
          </p:cNvPr>
          <p:cNvSpPr txBox="1">
            <a:spLocks/>
          </p:cNvSpPr>
          <p:nvPr/>
        </p:nvSpPr>
        <p:spPr>
          <a:xfrm>
            <a:off x="344245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/>
              <a:t>What happens to </a:t>
            </a:r>
            <a:r>
              <a:rPr lang="en-US" sz="3200" err="1"/>
              <a:t>Xamarin.Android</a:t>
            </a:r>
            <a:r>
              <a:rPr lang="en-US" sz="3200"/>
              <a:t>? </a:t>
            </a:r>
            <a:r>
              <a:rPr lang="en-US" sz="3200" err="1"/>
              <a:t>Xamarin.iOS</a:t>
            </a:r>
            <a:r>
              <a:rPr lang="en-US" sz="3200"/>
              <a:t>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745B3A-968A-48DF-8425-8EF6260527A1}"/>
              </a:ext>
            </a:extLst>
          </p:cNvPr>
          <p:cNvSpPr txBox="1"/>
          <p:nvPr/>
        </p:nvSpPr>
        <p:spPr>
          <a:xfrm>
            <a:off x="344240" y="5063765"/>
            <a:ext cx="94882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>
                <a:solidFill>
                  <a:schemeClr val="tx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Get up to date now, but there is no rush. You have till Nov 2022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7D55DD43-0193-4CF7-9FF2-BBF2AA979CEF}"/>
              </a:ext>
            </a:extLst>
          </p:cNvPr>
          <p:cNvSpPr txBox="1">
            <a:spLocks/>
          </p:cNvSpPr>
          <p:nvPr/>
        </p:nvSpPr>
        <p:spPr>
          <a:xfrm>
            <a:off x="344241" y="414582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/>
              <a:t>When do I start trying to migrate?</a:t>
            </a:r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4DC9156A-681E-4501-8D30-BD3478A5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721" y="66419"/>
            <a:ext cx="3696933" cy="2768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40E89AC5-3167-4BFB-82B0-4EC283FEEE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42293" y="155046"/>
            <a:ext cx="2062548" cy="2518228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2CCB01D-BE1A-4AC5-9571-6AB5F69B2C36}"/>
              </a:ext>
            </a:extLst>
          </p:cNvPr>
          <p:cNvSpPr txBox="1">
            <a:spLocks/>
          </p:cNvSpPr>
          <p:nvPr/>
        </p:nvSpPr>
        <p:spPr>
          <a:xfrm>
            <a:off x="344240" y="5624428"/>
            <a:ext cx="116505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3200"/>
              <a:t>Should I use .NET MAUI or &lt;insert framework here&gt;??</a:t>
            </a:r>
          </a:p>
        </p:txBody>
      </p:sp>
    </p:spTree>
    <p:extLst>
      <p:ext uri="{BB962C8B-B14F-4D97-AF65-F5344CB8AC3E}">
        <p14:creationId xmlns:p14="http://schemas.microsoft.com/office/powerpoint/2010/main" val="25017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1" grpId="0"/>
      <p:bldP spid="13" grpId="0"/>
      <p:bldP spid="15" grpId="0"/>
      <p:bldP spid="17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4B59E-8740-478E-85A9-75A228A88A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Get up to date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830798-FF45-490C-8367-A357ACF23E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150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DD19D-7951-49DE-95B4-47F2A758CF38}"/>
              </a:ext>
            </a:extLst>
          </p:cNvPr>
          <p:cNvSpPr/>
          <p:nvPr/>
        </p:nvSpPr>
        <p:spPr>
          <a:xfrm>
            <a:off x="1" y="2288503"/>
            <a:ext cx="5267710" cy="457406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12BD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OLD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3F329-3265-475E-84DB-B0F694FCA9D1}"/>
              </a:ext>
            </a:extLst>
          </p:cNvPr>
          <p:cNvSpPr/>
          <p:nvPr/>
        </p:nvSpPr>
        <p:spPr>
          <a:xfrm>
            <a:off x="5139891" y="2288503"/>
            <a:ext cx="7052109" cy="45740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srgbClr val="512BD3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NEW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FDE72B57-4C1C-4A94-A16D-5EE20FBB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Evolving the Architecture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8772ADF4-8CC5-4C6D-B3D6-1830D68D82D1}"/>
              </a:ext>
            </a:extLst>
          </p:cNvPr>
          <p:cNvGrpSpPr/>
          <p:nvPr/>
        </p:nvGrpSpPr>
        <p:grpSpPr>
          <a:xfrm>
            <a:off x="437444" y="4361874"/>
            <a:ext cx="4213344" cy="418182"/>
            <a:chOff x="2904566" y="2090441"/>
            <a:chExt cx="5607961" cy="556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8EC6C52-9927-4A5D-B5EF-750ACC6EF732}"/>
                </a:ext>
              </a:extLst>
            </p:cNvPr>
            <p:cNvSpPr/>
            <p:nvPr/>
          </p:nvSpPr>
          <p:spPr bwMode="auto">
            <a:xfrm>
              <a:off x="5579205" y="2090441"/>
              <a:ext cx="2933322" cy="553998"/>
            </a:xfrm>
            <a:prstGeom prst="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 w="0"/>
                  <a:solidFill>
                    <a:srgbClr val="FFFFFF"/>
                  </a:solidFill>
                  <a:effectLst>
                    <a:outerShdw blurRad="38100" dist="19050" dir="2700000" algn="tl" rotWithShape="0">
                      <a:srgbClr val="512BD3">
                        <a:alpha val="40000"/>
                      </a:srgbClr>
                    </a:outerShdw>
                  </a:effectLst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Xamarin.Forms.Entry</a:t>
              </a:r>
              <a:endParaRPr kumimoji="0" lang="en-US" sz="1200" b="0" i="0" u="none" strike="noStrike" kern="1200" cap="none" spc="0" normalizeH="0" baseline="0" noProof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512BD3">
                      <a:alpha val="40000"/>
                    </a:srgbClr>
                  </a:outerShdw>
                </a:effectLst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6BB79C-74F4-4302-8C99-82EBC8392478}"/>
                </a:ext>
              </a:extLst>
            </p:cNvPr>
            <p:cNvSpPr/>
            <p:nvPr/>
          </p:nvSpPr>
          <p:spPr bwMode="auto">
            <a:xfrm>
              <a:off x="2904566" y="2093043"/>
              <a:ext cx="2362953" cy="55399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EntryRenderer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DE07D62-6D29-41C5-9A16-832006391D17}"/>
                </a:ext>
              </a:extLst>
            </p:cNvPr>
            <p:cNvCxnSpPr>
              <a:stCxn id="7" idx="3"/>
              <a:endCxn id="6" idx="1"/>
            </p:cNvCxnSpPr>
            <p:nvPr/>
          </p:nvCxnSpPr>
          <p:spPr>
            <a:xfrm flipV="1">
              <a:off x="5267519" y="2367440"/>
              <a:ext cx="311686" cy="2602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444327F3-1D68-4EC6-B760-FCFEB5739636}"/>
              </a:ext>
            </a:extLst>
          </p:cNvPr>
          <p:cNvSpPr txBox="1">
            <a:spLocks/>
          </p:cNvSpPr>
          <p:nvPr/>
        </p:nvSpPr>
        <p:spPr>
          <a:xfrm>
            <a:off x="865940" y="1321478"/>
            <a:ext cx="8803161" cy="495660"/>
          </a:xfrm>
          <a:prstGeom prst="rect">
            <a:avLst/>
          </a:prstGeom>
        </p:spPr>
        <p:txBody>
          <a:bodyPr/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rgbClr val="000000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2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Renderers are tightly coupled to Xamarin.Forms and Xamarin.Forms components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Segoe UI" panose="020B0502040204020203" pitchFamily="34" charset="0"/>
                <a:cs typeface="Segoe UI" panose="020B0502040204020203" pitchFamily="34" charset="0"/>
              </a:rPr>
              <a:t>Handlers are unwrapped, decoupled, portable, and reusable </a:t>
            </a:r>
          </a:p>
          <a:p>
            <a:pPr marL="228600" marR="0" lvl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12BD3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F25CABA-ABE7-4561-932A-F95BDFE5EFB3}"/>
              </a:ext>
            </a:extLst>
          </p:cNvPr>
          <p:cNvSpPr/>
          <p:nvPr/>
        </p:nvSpPr>
        <p:spPr bwMode="auto">
          <a:xfrm>
            <a:off x="8799902" y="4689704"/>
            <a:ext cx="930591" cy="41622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512BD3">
                      <a:alpha val="40000"/>
                    </a:srgbClr>
                  </a:outerShdw>
                </a:effectLst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IEntry</a:t>
            </a:r>
            <a:endParaRPr kumimoji="0" lang="en-US" sz="1200" b="0" i="0" u="none" strike="noStrike" kern="1200" cap="none" spc="0" normalizeH="0" baseline="0" noProof="0">
              <a:ln w="0"/>
              <a:solidFill>
                <a:srgbClr val="FFFFFF"/>
              </a:solidFill>
              <a:effectLst>
                <a:outerShdw blurRad="38100" dist="19050" dir="2700000" algn="tl" rotWithShape="0">
                  <a:srgbClr val="512BD3">
                    <a:alpha val="40000"/>
                  </a:srgbClr>
                </a:outerShdw>
              </a:effectLst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CA44BD3-44ED-403F-B19B-AC5D42B06EC0}"/>
              </a:ext>
            </a:extLst>
          </p:cNvPr>
          <p:cNvSpPr/>
          <p:nvPr/>
        </p:nvSpPr>
        <p:spPr bwMode="auto">
          <a:xfrm>
            <a:off x="10199589" y="4688725"/>
            <a:ext cx="1542113" cy="4162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EntryHandler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BA8C6C6-7C92-4AC5-A4D4-D9C3364F0040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9730493" y="4897818"/>
            <a:ext cx="503087" cy="0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B14EC4FE-31A4-4309-A890-2DAD6BB00FDB}"/>
              </a:ext>
            </a:extLst>
          </p:cNvPr>
          <p:cNvGrpSpPr/>
          <p:nvPr/>
        </p:nvGrpSpPr>
        <p:grpSpPr>
          <a:xfrm>
            <a:off x="5565913" y="3759426"/>
            <a:ext cx="3233989" cy="1138392"/>
            <a:chOff x="5565913" y="3759426"/>
            <a:chExt cx="3233989" cy="113839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90D306-C982-4A92-8372-CF5ECFB28E25}"/>
                </a:ext>
              </a:extLst>
            </p:cNvPr>
            <p:cNvSpPr/>
            <p:nvPr/>
          </p:nvSpPr>
          <p:spPr bwMode="auto">
            <a:xfrm>
              <a:off x="5565913" y="3759426"/>
              <a:ext cx="2533026" cy="4162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Microsoft.Maui.Controls.Entry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E359833-BE21-44DD-A2ED-043FD8A166D7}"/>
                </a:ext>
              </a:extLst>
            </p:cNvPr>
            <p:cNvCxnSpPr>
              <a:cxnSpLocks/>
              <a:stCxn id="15" idx="3"/>
              <a:endCxn id="12" idx="1"/>
            </p:cNvCxnSpPr>
            <p:nvPr/>
          </p:nvCxnSpPr>
          <p:spPr>
            <a:xfrm>
              <a:off x="8098939" y="3967540"/>
              <a:ext cx="700963" cy="93027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84DE0BAD-AEE2-42A2-8D7A-9F15DC0F7776}"/>
              </a:ext>
            </a:extLst>
          </p:cNvPr>
          <p:cNvGrpSpPr/>
          <p:nvPr/>
        </p:nvGrpSpPr>
        <p:grpSpPr>
          <a:xfrm>
            <a:off x="6667397" y="4384008"/>
            <a:ext cx="2132505" cy="513810"/>
            <a:chOff x="6667397" y="4384008"/>
            <a:chExt cx="2132505" cy="51381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3AAEE9E-61A8-4BBC-AAE8-13EE6B59E6A1}"/>
                </a:ext>
              </a:extLst>
            </p:cNvPr>
            <p:cNvSpPr/>
            <p:nvPr/>
          </p:nvSpPr>
          <p:spPr bwMode="auto">
            <a:xfrm>
              <a:off x="6667397" y="4384008"/>
              <a:ext cx="1431542" cy="4162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CometEntry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6BEDF3D0-59DD-4213-BAC7-670C22A82BAB}"/>
                </a:ext>
              </a:extLst>
            </p:cNvPr>
            <p:cNvCxnSpPr>
              <a:cxnSpLocks/>
              <a:stCxn id="17" idx="3"/>
              <a:endCxn id="12" idx="1"/>
            </p:cNvCxnSpPr>
            <p:nvPr/>
          </p:nvCxnSpPr>
          <p:spPr>
            <a:xfrm>
              <a:off x="8098939" y="4592122"/>
              <a:ext cx="700963" cy="30569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4355856-C9D5-4CE4-B2D8-5C375573A74C}"/>
              </a:ext>
            </a:extLst>
          </p:cNvPr>
          <p:cNvGrpSpPr/>
          <p:nvPr/>
        </p:nvGrpSpPr>
        <p:grpSpPr>
          <a:xfrm>
            <a:off x="6266114" y="4897818"/>
            <a:ext cx="2533788" cy="526999"/>
            <a:chOff x="6266114" y="4897818"/>
            <a:chExt cx="2533788" cy="52699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810B2B0-CF00-4FD0-B968-FC28EE4527F4}"/>
                </a:ext>
              </a:extLst>
            </p:cNvPr>
            <p:cNvSpPr/>
            <p:nvPr/>
          </p:nvSpPr>
          <p:spPr bwMode="auto">
            <a:xfrm>
              <a:off x="6266114" y="5008590"/>
              <a:ext cx="1832825" cy="4162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FabulousEntry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465C6E1F-A85A-474B-A66A-BAD521ACD3B0}"/>
                </a:ext>
              </a:extLst>
            </p:cNvPr>
            <p:cNvCxnSpPr>
              <a:cxnSpLocks/>
              <a:stCxn id="20" idx="3"/>
              <a:endCxn id="12" idx="1"/>
            </p:cNvCxnSpPr>
            <p:nvPr/>
          </p:nvCxnSpPr>
          <p:spPr>
            <a:xfrm flipV="1">
              <a:off x="8098939" y="4897818"/>
              <a:ext cx="700963" cy="31888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99BD5F1-20C5-4EEF-A272-8DEC027735C6}"/>
              </a:ext>
            </a:extLst>
          </p:cNvPr>
          <p:cNvGrpSpPr/>
          <p:nvPr/>
        </p:nvGrpSpPr>
        <p:grpSpPr>
          <a:xfrm>
            <a:off x="6266114" y="4897818"/>
            <a:ext cx="2533788" cy="1151580"/>
            <a:chOff x="6266114" y="4897818"/>
            <a:chExt cx="2533788" cy="115158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543CEF2-2375-4506-9CEC-410F3EA17078}"/>
                </a:ext>
              </a:extLst>
            </p:cNvPr>
            <p:cNvSpPr/>
            <p:nvPr/>
          </p:nvSpPr>
          <p:spPr bwMode="auto">
            <a:xfrm>
              <a:off x="6266114" y="5633171"/>
              <a:ext cx="1832825" cy="416227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Calibri" panose="020F0502020204030204"/>
                  <a:ea typeface="Segoe UI" pitchFamily="34" charset="0"/>
                  <a:cs typeface="Segoe UI" pitchFamily="34" charset="0"/>
                </a:rPr>
                <a:t>ReactiveEntry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0A4A5400-BDB7-4186-94DE-4E2B2D4ADA70}"/>
                </a:ext>
              </a:extLst>
            </p:cNvPr>
            <p:cNvCxnSpPr>
              <a:cxnSpLocks/>
              <a:stCxn id="22" idx="3"/>
              <a:endCxn id="12" idx="1"/>
            </p:cNvCxnSpPr>
            <p:nvPr/>
          </p:nvCxnSpPr>
          <p:spPr>
            <a:xfrm flipV="1">
              <a:off x="8098939" y="4897818"/>
              <a:ext cx="700963" cy="943467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755976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DB27D-3C0D-8444-96A3-0F6FD7C50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2814" y="365125"/>
            <a:ext cx="5257800" cy="1325563"/>
          </a:xfrm>
        </p:spPr>
        <p:txBody>
          <a:bodyPr/>
          <a:lstStyle/>
          <a:p>
            <a:pPr algn="ctr"/>
            <a:r>
              <a:rPr lang="en-US"/>
              <a:t>DO NOT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CB06CB-172C-0648-92D7-2C8B2D1EA21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/>
              <a:t>Remove unnecessary custom renderers</a:t>
            </a:r>
          </a:p>
          <a:p>
            <a:r>
              <a:rPr lang="en-US"/>
              <a:t>Use </a:t>
            </a:r>
            <a:r>
              <a:rPr lang="en-US" err="1"/>
              <a:t>AppCompat</a:t>
            </a:r>
            <a:r>
              <a:rPr lang="en-US"/>
              <a:t>/</a:t>
            </a:r>
            <a:r>
              <a:rPr lang="en-US" err="1"/>
              <a:t>AndroidX</a:t>
            </a:r>
            <a:endParaRPr lang="en-US"/>
          </a:p>
          <a:p>
            <a:r>
              <a:rPr lang="en-US"/>
              <a:t>Use Fast Renderers</a:t>
            </a:r>
          </a:p>
          <a:p>
            <a:r>
              <a:rPr lang="en-US"/>
              <a:t>Purchase a Hawaiian Shirt</a:t>
            </a:r>
          </a:p>
          <a:p>
            <a:r>
              <a:rPr lang="en-US"/>
              <a:t>Upgrade to the latest reasonable Xamarin.Forms for you</a:t>
            </a:r>
          </a:p>
          <a:p>
            <a:r>
              <a:rPr lang="en-US"/>
              <a:t>Use source control!!!!!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29DFA6-0DE8-425E-AA14-0A49096A27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/>
              <a:t>Use obsoleted APIs</a:t>
            </a:r>
          </a:p>
          <a:p>
            <a:r>
              <a:rPr lang="en-US"/>
              <a:t>Panic!!!!!</a:t>
            </a:r>
          </a:p>
          <a:p>
            <a:r>
              <a:rPr lang="en-US"/>
              <a:t>Use </a:t>
            </a:r>
            <a:r>
              <a:rPr lang="en-US" err="1"/>
              <a:t>DataPages</a:t>
            </a:r>
            <a:r>
              <a:rPr lang="en-US"/>
              <a:t> or Themes </a:t>
            </a:r>
            <a:r>
              <a:rPr lang="en-US" err="1"/>
              <a:t>NuGets</a:t>
            </a:r>
            <a:endParaRPr lang="en-US"/>
          </a:p>
          <a:p>
            <a:r>
              <a:rPr lang="en-US"/>
              <a:t>Neglect your app for the next 6 months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7E71591-B9AE-434A-84C0-D1222A8CB739}"/>
              </a:ext>
            </a:extLst>
          </p:cNvPr>
          <p:cNvSpPr txBox="1">
            <a:spLocks/>
          </p:cNvSpPr>
          <p:nvPr/>
        </p:nvSpPr>
        <p:spPr>
          <a:xfrm>
            <a:off x="170329" y="543448"/>
            <a:ext cx="5181600" cy="9689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/>
              <a:t>DO</a:t>
            </a:r>
          </a:p>
        </p:txBody>
      </p:sp>
    </p:spTree>
    <p:extLst>
      <p:ext uri="{BB962C8B-B14F-4D97-AF65-F5344CB8AC3E}">
        <p14:creationId xmlns:p14="http://schemas.microsoft.com/office/powerpoint/2010/main" val="2993325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4AC97-B0F9-41A0-8A8A-E84962283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What if I still need a Xamarin.Forms control?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E80F2-6379-4BA0-A17E-AAC769366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518" y="1825625"/>
            <a:ext cx="10977282" cy="93909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err="1">
                <a:solidFill>
                  <a:schemeClr val="tx1"/>
                </a:solidFill>
              </a:rPr>
              <a:t>Microsoft.Maui.Compatibility</a:t>
            </a:r>
            <a:r>
              <a:rPr lang="en-US"/>
              <a:t> package is installed with .NET MAUI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480215-5EB6-474F-8FDE-9BCC6FCAB3B2}"/>
              </a:ext>
            </a:extLst>
          </p:cNvPr>
          <p:cNvSpPr txBox="1"/>
          <p:nvPr/>
        </p:nvSpPr>
        <p:spPr>
          <a:xfrm>
            <a:off x="376518" y="2764715"/>
            <a:ext cx="11715077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.</a:t>
            </a:r>
            <a:r>
              <a:rPr lang="en-US" err="1">
                <a:solidFill>
                  <a:schemeClr val="accent6"/>
                </a:solidFill>
                <a:latin typeface="Consolas" panose="020B0609020204030204" pitchFamily="49" charset="0"/>
              </a:rPr>
              <a:t>ConfigureMauiHandlers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(handlers =&gt;				</a:t>
            </a:r>
          </a:p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#if WINDOWS10_0_17763_0_OR_GREATER					</a:t>
            </a:r>
            <a:r>
              <a:rPr lang="en-US" err="1">
                <a:solidFill>
                  <a:schemeClr val="tx2"/>
                </a:solidFill>
                <a:latin typeface="Consolas" panose="020B0609020204030204" pitchFamily="49" charset="0"/>
              </a:rPr>
              <a:t>handlers.AddCompatibilityRenderer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&lt;</a:t>
            </a:r>
            <a:r>
              <a:rPr lang="en-US" err="1">
                <a:solidFill>
                  <a:schemeClr val="tx2"/>
                </a:solidFill>
                <a:latin typeface="Consolas" panose="020B0609020204030204" pitchFamily="49" charset="0"/>
              </a:rPr>
              <a:t>ImageButton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,				   		  Microsoft.Maui.Controls.Compatibility.Platform.UWP.ImageButtonRenderer&gt;();</a:t>
            </a:r>
          </a:p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#elif ANDROID				</a:t>
            </a:r>
          </a:p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	</a:t>
            </a:r>
            <a:r>
              <a:rPr lang="en-US" err="1">
                <a:solidFill>
                  <a:schemeClr val="tx2"/>
                </a:solidFill>
                <a:latin typeface="Consolas" panose="020B0609020204030204" pitchFamily="49" charset="0"/>
              </a:rPr>
              <a:t>handlers.AddCompatibilityRenderer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&lt;</a:t>
            </a:r>
            <a:r>
              <a:rPr lang="en-US" err="1">
                <a:solidFill>
                  <a:schemeClr val="tx2"/>
                </a:solidFill>
                <a:latin typeface="Consolas" panose="020B0609020204030204" pitchFamily="49" charset="0"/>
              </a:rPr>
              <a:t>ImageButton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,					  	  Microsoft.Maui.Controls.Compatibility.Platform.Android.ImageButtonRenderer&gt;();</a:t>
            </a:r>
          </a:p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#elif IOS || MACCATALYST				</a:t>
            </a:r>
            <a:r>
              <a:rPr lang="en-US" err="1">
                <a:solidFill>
                  <a:schemeClr val="tx2"/>
                </a:solidFill>
                <a:latin typeface="Consolas" panose="020B0609020204030204" pitchFamily="49" charset="0"/>
              </a:rPr>
              <a:t>handlers.AddCompatibilityRenderer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&lt;</a:t>
            </a:r>
            <a:r>
              <a:rPr lang="en-US" err="1">
                <a:solidFill>
                  <a:schemeClr val="tx2"/>
                </a:solidFill>
                <a:latin typeface="Consolas" panose="020B0609020204030204" pitchFamily="49" charset="0"/>
              </a:rPr>
              <a:t>ImageButton</a:t>
            </a:r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	  Microsoft.Maui.Controls.Compatibility.Platform.iOS.ImageButtonRenderer&gt;();</a:t>
            </a:r>
          </a:p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#endif</a:t>
            </a:r>
          </a:p>
          <a:p>
            <a:r>
              <a:rPr lang="en-US">
                <a:solidFill>
                  <a:schemeClr val="tx2"/>
                </a:solidFill>
                <a:latin typeface="Consolas" panose="020B0609020204030204" pitchFamily="49" charset="0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3238167230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1069</Words>
  <Application>Microsoft Office PowerPoint</Application>
  <PresentationFormat>Widescreen</PresentationFormat>
  <Paragraphs>202</Paragraphs>
  <Slides>33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33</vt:i4>
      </vt:variant>
    </vt:vector>
  </HeadingPairs>
  <TitlesOfParts>
    <vt:vector size="46" baseType="lpstr">
      <vt:lpstr>Calibri Light</vt:lpstr>
      <vt:lpstr>Arial</vt:lpstr>
      <vt:lpstr>Wingdings</vt:lpstr>
      <vt:lpstr>Segoe UI</vt:lpstr>
      <vt:lpstr>Consolas</vt:lpstr>
      <vt:lpstr>Calibri</vt:lpstr>
      <vt:lpstr>Segoe UI Semilight</vt:lpstr>
      <vt:lpstr>Open Sans</vt:lpstr>
      <vt:lpstr>1_Office Theme</vt:lpstr>
      <vt:lpstr>3_Office Theme</vt:lpstr>
      <vt:lpstr>2_Office Theme</vt:lpstr>
      <vt:lpstr>4_Office Theme</vt:lpstr>
      <vt:lpstr>Office Theme</vt:lpstr>
      <vt:lpstr>Evolving your app from Xamarin.Forms to  .NET MAUI</vt:lpstr>
      <vt:lpstr>.NET Multi-platform App UI</vt:lpstr>
      <vt:lpstr>TL;DR</vt:lpstr>
      <vt:lpstr>Don’t Panic!!!!!</vt:lpstr>
      <vt:lpstr>Is Xamarin dead?!?!?!</vt:lpstr>
      <vt:lpstr>Get up to date</vt:lpstr>
      <vt:lpstr>Evolving the Architecture</vt:lpstr>
      <vt:lpstr>DO NOT</vt:lpstr>
      <vt:lpstr>What if I still need a Xamarin.Forms control?</vt:lpstr>
      <vt:lpstr>So… then what?</vt:lpstr>
      <vt:lpstr>PowerPoint Presentation</vt:lpstr>
      <vt:lpstr>What does it do?</vt:lpstr>
      <vt:lpstr>try-convert</vt:lpstr>
      <vt:lpstr>Project Files: Before and After</vt:lpstr>
      <vt:lpstr>Project Files: Before and After</vt:lpstr>
      <vt:lpstr>C# Source Changes we’ll do for you</vt:lpstr>
      <vt:lpstr>No, this won’t be perfect</vt:lpstr>
      <vt:lpstr>Bonus: Single Project-ify</vt:lpstr>
      <vt:lpstr>PowerPoint Presentation</vt:lpstr>
      <vt:lpstr>PowerPoint Presentation</vt:lpstr>
      <vt:lpstr>Why can’t Upgrade Assistant just do it for me???</vt:lpstr>
      <vt:lpstr>Steps to single project-ify</vt:lpstr>
      <vt:lpstr>Steps to single project-ify</vt:lpstr>
      <vt:lpstr>Resources</vt:lpstr>
      <vt:lpstr>Where is this happening?</vt:lpstr>
      <vt:lpstr>OSS Library Maintainer - Monthly Sync</vt:lpstr>
      <vt:lpstr>Timeframe</vt:lpstr>
      <vt:lpstr>Evolving your app from Xamarin.Forms to  .NET MAUI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2021-07-21T20:30:01Z</dcterms:created>
  <dcterms:modified xsi:type="dcterms:W3CDTF">2021-07-21T20:30:07Z</dcterms:modified>
</cp:coreProperties>
</file>